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62" r:id="rId6"/>
    <p:sldId id="260" r:id="rId7"/>
    <p:sldId id="258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5" Type="http://schemas.openxmlformats.org/officeDocument/2006/relationships/image" Target="../media/image3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566D7-61D2-4D67-80E7-CC1C8C8F6647}" type="datetimeFigureOut">
              <a:rPr lang="en-CA" smtClean="0"/>
              <a:pPr/>
              <a:t>2015-03-12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2C797-92E5-4546-BB5D-CF6DCE9B388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406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7411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763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2805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2071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472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877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0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75832-0979-440E-B492-2163EF00E720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AEB07-1C73-434C-AFF4-1476846E3DD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8060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359D4-512E-435F-8D3C-13BEAF86CBB3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6A231-C8E4-4D83-B629-C8285E26E84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004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A76A9-32C5-4E87-A6D0-47878AC152E2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C3A8-DB51-4D5D-9E9B-899B10B465B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890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1F68282-26C0-4EE8-9BDF-EF1E4FE66473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CCA0A6-CEAF-4D18-BBB5-9364E30BE60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7730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AC949-C8A5-49E7-AAAC-E623F16AEAD8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3E818-8284-4AFA-8FC8-3C91C1361CD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6816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AEF92-331B-46BA-9BD5-88131E0B1D1F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02751-0227-47C0-9CBD-86AF84F2F9A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712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CAB9-921F-4C2F-8DCD-143B8C7DBF4A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D3B06-9DF4-497F-95A2-1176D78737B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71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C13ABFD-C653-4C75-ADC3-C8069B82C70B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8CAF5C-3898-44C5-9E83-79D4D903EC1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896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37F44-36A0-406A-BAAE-36E3CDF9FC6C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430B3-1FBA-4D36-8579-2B04E3BB8F9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883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A520D-B18E-4C2B-8164-0A0D57775F01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37CA085-F886-4F33-9C90-E6466E2ED6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1727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08057C9-BD62-4167-B313-1559B5E78FEC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619A0CF-5E4B-4024-8A44-622B2E7EC82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822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D7B452-367B-4C00-85B2-8FA1A87830C7}" type="datetimeFigureOut">
              <a:rPr lang="en-US"/>
              <a:pPr>
                <a:defRPr/>
              </a:pPr>
              <a:t>3/12/2015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6C381E-9489-4403-A4C7-B15551AC617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12" r:id="rId4"/>
    <p:sldLayoutId id="2147483713" r:id="rId5"/>
    <p:sldLayoutId id="2147483720" r:id="rId6"/>
    <p:sldLayoutId id="2147483714" r:id="rId7"/>
    <p:sldLayoutId id="2147483721" r:id="rId8"/>
    <p:sldLayoutId id="2147483722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26" Type="http://schemas.openxmlformats.org/officeDocument/2006/relationships/oleObject" Target="../embeddings/oleObject30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33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29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9.bin"/><Relationship Id="rId32" Type="http://schemas.openxmlformats.org/officeDocument/2006/relationships/oleObject" Target="../embeddings/oleObject33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28" Type="http://schemas.openxmlformats.org/officeDocument/2006/relationships/oleObject" Target="../embeddings/oleObject31.bin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7.wmf"/><Relationship Id="rId31" Type="http://schemas.openxmlformats.org/officeDocument/2006/relationships/image" Target="../media/image33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image" Target="../media/image31.wmf"/><Relationship Id="rId30" Type="http://schemas.openxmlformats.org/officeDocument/2006/relationships/oleObject" Target="../embeddings/oleObject3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47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4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46.bin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4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56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7.bin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2.bin"/><Relationship Id="rId22" Type="http://schemas.openxmlformats.org/officeDocument/2006/relationships/oleObject" Target="../embeddings/oleObject5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143125"/>
            <a:ext cx="6500813" cy="2874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Math 9</a:t>
            </a:r>
            <a:br>
              <a:rPr lang="en-CA" dirty="0" smtClean="0"/>
            </a:br>
            <a:r>
              <a:rPr lang="en-CA" dirty="0" smtClean="0"/>
              <a:t>Section 2.3 Exponents &amp; Order of Operations</a:t>
            </a:r>
            <a:endParaRPr lang="en-CA" dirty="0"/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Operations with Exponents</a:t>
            </a:r>
            <a:endParaRPr lang="en-CA" dirty="0"/>
          </a:p>
        </p:txBody>
      </p:sp>
      <p:sp>
        <p:nvSpPr>
          <p:cNvPr id="1028" name="Content Placeholder 2"/>
          <p:cNvSpPr>
            <a:spLocks noGrp="1"/>
          </p:cNvSpPr>
          <p:nvPr>
            <p:ph sz="quarter" idx="1"/>
          </p:nvPr>
        </p:nvSpPr>
        <p:spPr>
          <a:xfrm>
            <a:off x="271983" y="908720"/>
            <a:ext cx="7972425" cy="5402262"/>
          </a:xfrm>
        </p:spPr>
        <p:txBody>
          <a:bodyPr/>
          <a:lstStyle/>
          <a:p>
            <a:pPr eaLnBrk="1" hangingPunct="1"/>
            <a:r>
              <a:rPr lang="en-CA" dirty="0" smtClean="0"/>
              <a:t>Use BEDMAS when performing operations with exponents</a:t>
            </a:r>
          </a:p>
          <a:p>
            <a:pPr eaLnBrk="1" hangingPunct="1"/>
            <a:r>
              <a:rPr lang="en-CA" dirty="0" smtClean="0"/>
              <a:t>Brackets</a:t>
            </a:r>
          </a:p>
          <a:p>
            <a:pPr lvl="1" eaLnBrk="1" hangingPunct="1"/>
            <a:r>
              <a:rPr lang="en-CA" dirty="0" smtClean="0"/>
              <a:t>Any operation in the brackets will be performed first</a:t>
            </a:r>
          </a:p>
          <a:p>
            <a:pPr eaLnBrk="1" hangingPunct="1"/>
            <a:r>
              <a:rPr lang="en-CA" dirty="0" smtClean="0"/>
              <a:t>Exponents</a:t>
            </a:r>
          </a:p>
          <a:p>
            <a:pPr lvl="1" eaLnBrk="1" hangingPunct="1"/>
            <a:r>
              <a:rPr lang="en-CA" dirty="0" smtClean="0"/>
              <a:t>Exponents are always operated before </a:t>
            </a:r>
            <a:br>
              <a:rPr lang="en-CA" dirty="0" smtClean="0"/>
            </a:br>
            <a:endParaRPr lang="en-CA" dirty="0" smtClean="0"/>
          </a:p>
          <a:p>
            <a:pPr eaLnBrk="1" hangingPunct="1"/>
            <a:r>
              <a:rPr lang="en-CA" dirty="0" smtClean="0"/>
              <a:t>Division/Multiplication</a:t>
            </a:r>
          </a:p>
          <a:p>
            <a:pPr lvl="1" eaLnBrk="1" hangingPunct="1"/>
            <a:r>
              <a:rPr lang="en-CA" dirty="0" smtClean="0"/>
              <a:t>These two operations are done from left to right</a:t>
            </a:r>
            <a:br>
              <a:rPr lang="en-CA" dirty="0" smtClean="0"/>
            </a:br>
            <a:endParaRPr lang="en-CA" dirty="0" smtClean="0"/>
          </a:p>
          <a:p>
            <a:pPr eaLnBrk="1" hangingPunct="1"/>
            <a:r>
              <a:rPr lang="en-CA" dirty="0" smtClean="0"/>
              <a:t>Addition/Subtraction</a:t>
            </a:r>
          </a:p>
          <a:p>
            <a:pPr lvl="1" eaLnBrk="1" hangingPunct="1"/>
            <a:r>
              <a:rPr lang="en-CA" dirty="0" smtClean="0"/>
              <a:t>These two operations are done from left to right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406546"/>
              </p:ext>
            </p:extLst>
          </p:nvPr>
        </p:nvGraphicFramePr>
        <p:xfrm>
          <a:off x="5779021" y="2996952"/>
          <a:ext cx="117951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457200" imgH="139700" progId="Equation.DSMT4">
                  <p:embed/>
                </p:oleObj>
              </mc:Choice>
              <mc:Fallback>
                <p:oleObj name="Equation" r:id="rId4" imgW="457200" imgH="1397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021" y="2996952"/>
                        <a:ext cx="117951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641563"/>
              </p:ext>
            </p:extLst>
          </p:nvPr>
        </p:nvGraphicFramePr>
        <p:xfrm>
          <a:off x="1403648" y="5733256"/>
          <a:ext cx="190023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6" imgW="736560" imgH="177480" progId="Equation.DSMT4">
                  <p:embed/>
                </p:oleObj>
              </mc:Choice>
              <mc:Fallback>
                <p:oleObj name="Equation" r:id="rId6" imgW="736560" imgH="177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733256"/>
                        <a:ext cx="1900237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477409"/>
              </p:ext>
            </p:extLst>
          </p:nvPr>
        </p:nvGraphicFramePr>
        <p:xfrm>
          <a:off x="3322390" y="5733529"/>
          <a:ext cx="81756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317160" imgH="177480" progId="Equation.DSMT4">
                  <p:embed/>
                </p:oleObj>
              </mc:Choice>
              <mc:Fallback>
                <p:oleObj name="Equation" r:id="rId8" imgW="317160" imgH="1774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390" y="5733529"/>
                        <a:ext cx="81756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477409"/>
              </p:ext>
            </p:extLst>
          </p:nvPr>
        </p:nvGraphicFramePr>
        <p:xfrm>
          <a:off x="3352761" y="5742508"/>
          <a:ext cx="819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0" imgW="317160" imgH="177480" progId="Equation.DSMT4">
                  <p:embed/>
                </p:oleObj>
              </mc:Choice>
              <mc:Fallback>
                <p:oleObj name="Equation" r:id="rId10" imgW="317160" imgH="177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761" y="5742508"/>
                        <a:ext cx="819150" cy="457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693950" y="5822711"/>
            <a:ext cx="110799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err="1" smtClean="0">
                <a:solidFill>
                  <a:srgbClr val="FF0000"/>
                </a:solidFill>
                <a:latin typeface="+mj-lt"/>
              </a:rPr>
              <a:t>Hehe</a:t>
            </a:r>
            <a:r>
              <a:rPr lang="en-CA" dirty="0" smtClean="0">
                <a:solidFill>
                  <a:srgbClr val="FF0000"/>
                </a:solidFill>
                <a:latin typeface="+mj-lt"/>
              </a:rPr>
              <a:t>…..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Ex: Evaluate</a:t>
            </a:r>
            <a:endParaRPr lang="en-CA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639799"/>
              </p:ext>
            </p:extLst>
          </p:nvPr>
        </p:nvGraphicFramePr>
        <p:xfrm>
          <a:off x="428625" y="928688"/>
          <a:ext cx="116840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4" imgW="508000" imgH="279400" progId="Equation.DSMT4">
                  <p:embed/>
                </p:oleObj>
              </mc:Choice>
              <mc:Fallback>
                <p:oleObj name="Equation" r:id="rId4" imgW="508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928688"/>
                        <a:ext cx="116840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7438" y="1071563"/>
            <a:ext cx="2009775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There are no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operations inside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the brackets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2282825"/>
            <a:ext cx="1878013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Now perform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operations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with exponents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66725" y="2143125"/>
          <a:ext cx="14620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6" imgW="634725" imgH="253890" progId="Equation.DSMT4">
                  <p:embed/>
                </p:oleObj>
              </mc:Choice>
              <mc:Fallback>
                <p:oleObj name="Equation" r:id="rId6" imgW="634725" imgH="25389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2143125"/>
                        <a:ext cx="1462088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479425" y="2805113"/>
          <a:ext cx="8778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8" imgW="380670" imgH="177646" progId="Equation.DSMT4">
                  <p:embed/>
                </p:oleObj>
              </mc:Choice>
              <mc:Fallback>
                <p:oleObj name="Equation" r:id="rId8" imgW="380670" imgH="177646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2805113"/>
                        <a:ext cx="87788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959399"/>
              </p:ext>
            </p:extLst>
          </p:nvPr>
        </p:nvGraphicFramePr>
        <p:xfrm>
          <a:off x="500063" y="1500188"/>
          <a:ext cx="14049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10" imgW="609600" imgH="279400" progId="Equation.DSMT4">
                  <p:embed/>
                </p:oleObj>
              </mc:Choice>
              <mc:Fallback>
                <p:oleObj name="Equation" r:id="rId10" imgW="609600" imgH="2794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500188"/>
                        <a:ext cx="1404937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2"/>
          <p:cNvGraphicFramePr>
            <a:graphicFrameLocks noChangeAspect="1"/>
          </p:cNvGraphicFramePr>
          <p:nvPr/>
        </p:nvGraphicFramePr>
        <p:xfrm>
          <a:off x="4732338" y="1000125"/>
          <a:ext cx="24828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12" imgW="1079500" imgH="279400" progId="Equation.DSMT4">
                  <p:embed/>
                </p:oleObj>
              </mc:Choice>
              <mc:Fallback>
                <p:oleObj name="Equation" r:id="rId12" imgW="1079500" imgH="2794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38" y="1000125"/>
                        <a:ext cx="2482850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072313" y="1785938"/>
            <a:ext cx="16462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Brackets first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919663" y="1714500"/>
          <a:ext cx="18669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14" imgW="990170" imgH="279279" progId="Equation.DSMT4">
                  <p:embed/>
                </p:oleObj>
              </mc:Choice>
              <mc:Fallback>
                <p:oleObj name="Equation" r:id="rId14" imgW="990170" imgH="279279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663" y="1714500"/>
                        <a:ext cx="18669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897438" y="2427288"/>
          <a:ext cx="16033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Equation" r:id="rId16" imgW="850531" imgH="253890" progId="Equation.DSMT4">
                  <p:embed/>
                </p:oleObj>
              </mc:Choice>
              <mc:Fallback>
                <p:oleObj name="Equation" r:id="rId16" imgW="850531" imgH="253890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2427288"/>
                        <a:ext cx="1603375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899025" y="3071813"/>
          <a:ext cx="13874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Equation" r:id="rId18" imgW="736280" imgH="253890" progId="Equation.DSMT4">
                  <p:embed/>
                </p:oleObj>
              </mc:Choice>
              <mc:Fallback>
                <p:oleObj name="Equation" r:id="rId18" imgW="736280" imgH="25389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025" y="3071813"/>
                        <a:ext cx="1387475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4857750" y="3714750"/>
          <a:ext cx="12969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Equation" r:id="rId20" imgW="482181" imgH="177646" progId="Equation.DSMT4">
                  <p:embed/>
                </p:oleObj>
              </mc:Choice>
              <mc:Fallback>
                <p:oleObj name="Equation" r:id="rId20" imgW="482181" imgH="177646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3714750"/>
                        <a:ext cx="1296988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055153"/>
              </p:ext>
            </p:extLst>
          </p:nvPr>
        </p:nvGraphicFramePr>
        <p:xfrm>
          <a:off x="122238" y="3735388"/>
          <a:ext cx="24542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9" name="Equation" r:id="rId22" imgW="1066680" imgH="304560" progId="Equation.DSMT4">
                  <p:embed/>
                </p:oleObj>
              </mc:Choice>
              <mc:Fallback>
                <p:oleObj name="Equation" r:id="rId22" imgW="1066680" imgH="30456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8" y="3735388"/>
                        <a:ext cx="24542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579403"/>
              </p:ext>
            </p:extLst>
          </p:nvPr>
        </p:nvGraphicFramePr>
        <p:xfrm>
          <a:off x="344488" y="4437063"/>
          <a:ext cx="219710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Equation" r:id="rId24" imgW="952200" imgH="279360" progId="Equation.DSMT4">
                  <p:embed/>
                </p:oleObj>
              </mc:Choice>
              <mc:Fallback>
                <p:oleObj name="Equation" r:id="rId24" imgW="952200" imgH="27936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8" y="4437063"/>
                        <a:ext cx="219710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696602"/>
              </p:ext>
            </p:extLst>
          </p:nvPr>
        </p:nvGraphicFramePr>
        <p:xfrm>
          <a:off x="323528" y="5149056"/>
          <a:ext cx="17875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" name="Equation" r:id="rId26" imgW="774360" imgH="253800" progId="Equation.DSMT4">
                  <p:embed/>
                </p:oleObj>
              </mc:Choice>
              <mc:Fallback>
                <p:oleObj name="Equation" r:id="rId26" imgW="774360" imgH="2538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149056"/>
                        <a:ext cx="178752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577104"/>
              </p:ext>
            </p:extLst>
          </p:nvPr>
        </p:nvGraphicFramePr>
        <p:xfrm>
          <a:off x="323528" y="5733256"/>
          <a:ext cx="14652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" name="Equation" r:id="rId28" imgW="634680" imgH="177480" progId="Equation.DSMT4">
                  <p:embed/>
                </p:oleObj>
              </mc:Choice>
              <mc:Fallback>
                <p:oleObj name="Equation" r:id="rId28" imgW="634680" imgH="17748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733256"/>
                        <a:ext cx="14652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09315"/>
              </p:ext>
            </p:extLst>
          </p:nvPr>
        </p:nvGraphicFramePr>
        <p:xfrm>
          <a:off x="336277" y="6259785"/>
          <a:ext cx="9953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" name="Equation" r:id="rId30" imgW="431640" imgH="177480" progId="Equation.DSMT4">
                  <p:embed/>
                </p:oleObj>
              </mc:Choice>
              <mc:Fallback>
                <p:oleObj name="Equation" r:id="rId30" imgW="431640" imgH="1774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77" y="6259785"/>
                        <a:ext cx="99536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983613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 smtClean="0"/>
              <a:t>Practice: Evaluate 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0326"/>
              </p:ext>
            </p:extLst>
          </p:nvPr>
        </p:nvGraphicFramePr>
        <p:xfrm>
          <a:off x="187846" y="2708920"/>
          <a:ext cx="34480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9" name="Equation" r:id="rId4" imgW="1498320" imgH="304560" progId="Equation.DSMT4">
                  <p:embed/>
                </p:oleObj>
              </mc:Choice>
              <mc:Fallback>
                <p:oleObj name="Equation" r:id="rId4" imgW="149832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46" y="2708920"/>
                        <a:ext cx="3448050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164851" y="1057870"/>
          <a:ext cx="3975101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0" name="Equation" r:id="rId6" imgW="1726920" imgH="279360" progId="Equation.DSMT4">
                  <p:embed/>
                </p:oleObj>
              </mc:Choice>
              <mc:Fallback>
                <p:oleObj name="Equation" r:id="rId6" imgW="172692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51" y="1057870"/>
                        <a:ext cx="3975101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4911"/>
              </p:ext>
            </p:extLst>
          </p:nvPr>
        </p:nvGraphicFramePr>
        <p:xfrm>
          <a:off x="171573" y="4451797"/>
          <a:ext cx="4616451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1" name="Equation" r:id="rId8" imgW="2006280" imgH="291960" progId="Equation.DSMT4">
                  <p:embed/>
                </p:oleObj>
              </mc:Choice>
              <mc:Fallback>
                <p:oleObj name="Equation" r:id="rId8" imgW="200628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73" y="4451797"/>
                        <a:ext cx="4616451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83613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788024" y="692696"/>
            <a:ext cx="394531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When evaluating these expressions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remember to use BEDMAS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Right Brace 8"/>
          <p:cNvSpPr/>
          <p:nvPr/>
        </p:nvSpPr>
        <p:spPr>
          <a:xfrm rot="5400000">
            <a:off x="1295636" y="800707"/>
            <a:ext cx="432048" cy="1656184"/>
          </a:xfrm>
          <a:prstGeom prst="rightBrace">
            <a:avLst>
              <a:gd name="adj1" fmla="val 40894"/>
              <a:gd name="adj2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179512" y="1772816"/>
            <a:ext cx="397737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It doesn’t matter what’s inside this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bracket.  Since it’s to the power of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zero, the whole thing become 1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2267744" y="1556792"/>
          <a:ext cx="210343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2" name="Equation" r:id="rId10" imgW="914400" imgH="279360" progId="Equation.DSMT4">
                  <p:embed/>
                </p:oleObj>
              </mc:Choice>
              <mc:Fallback>
                <p:oleObj name="Equation" r:id="rId10" imgW="914400" imgH="279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556792"/>
                        <a:ext cx="2103437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788024" y="1486525"/>
            <a:ext cx="299152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Simplify the other bracket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2267744" y="2055714"/>
          <a:ext cx="14605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Equation" r:id="rId12" imgW="634680" imgH="279360" progId="Equation.DSMT4">
                  <p:embed/>
                </p:oleObj>
              </mc:Choice>
              <mc:Fallback>
                <p:oleObj name="Equation" r:id="rId12" imgW="63468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055714"/>
                        <a:ext cx="1460500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3839716" y="2199730"/>
          <a:ext cx="876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4" name="Equation" r:id="rId14" imgW="380880" imgH="177480" progId="Equation.DSMT4">
                  <p:embed/>
                </p:oleObj>
              </mc:Choice>
              <mc:Fallback>
                <p:oleObj name="Equation" r:id="rId14" imgW="380880" imgH="177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716" y="2199730"/>
                        <a:ext cx="8763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31145" y="2852936"/>
            <a:ext cx="279916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B: Simplify each bracket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Right Brace 15"/>
          <p:cNvSpPr/>
          <p:nvPr/>
        </p:nvSpPr>
        <p:spPr>
          <a:xfrm rot="5400000">
            <a:off x="1036007" y="2917342"/>
            <a:ext cx="360038" cy="807293"/>
          </a:xfrm>
          <a:prstGeom prst="rightBrace">
            <a:avLst>
              <a:gd name="adj1" fmla="val 40894"/>
              <a:gd name="adj2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824582" y="3348856"/>
          <a:ext cx="12271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5" name="Equation" r:id="rId16" imgW="533160" imgH="253800" progId="Equation.DSMT4">
                  <p:embed/>
                </p:oleObj>
              </mc:Choice>
              <mc:Fallback>
                <p:oleObj name="Equation" r:id="rId16" imgW="533160" imgH="2538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582" y="3348856"/>
                        <a:ext cx="1227138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1979712" y="3291706"/>
          <a:ext cx="12858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6" name="Equation" r:id="rId18" imgW="558720" imgH="279360" progId="Equation.DSMT4">
                  <p:embed/>
                </p:oleObj>
              </mc:Choice>
              <mc:Fallback>
                <p:oleObj name="Equation" r:id="rId18" imgW="558720" imgH="2793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291706"/>
                        <a:ext cx="1285875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1086520" y="3789040"/>
          <a:ext cx="96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7" name="Equation" r:id="rId20" imgW="419040" imgH="253800" progId="Equation.DSMT4">
                  <p:embed/>
                </p:oleObj>
              </mc:Choice>
              <mc:Fallback>
                <p:oleObj name="Equation" r:id="rId20" imgW="419040" imgH="2538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520" y="3789040"/>
                        <a:ext cx="965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2123728" y="3885108"/>
          <a:ext cx="2619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885108"/>
                        <a:ext cx="261937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09242"/>
              </p:ext>
            </p:extLst>
          </p:nvPr>
        </p:nvGraphicFramePr>
        <p:xfrm>
          <a:off x="2422351" y="3861048"/>
          <a:ext cx="9255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9" name="Equation" r:id="rId24" imgW="406080" imgH="177480" progId="Equation.DSMT4">
                  <p:embed/>
                </p:oleObj>
              </mc:Choice>
              <mc:Fallback>
                <p:oleObj name="Equation" r:id="rId24" imgW="406080" imgH="1774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351" y="3861048"/>
                        <a:ext cx="92551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716016" y="3347700"/>
            <a:ext cx="283763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M: Multiply the brackets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88024" y="4509120"/>
            <a:ext cx="403187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Since there are brackets inside each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 other, simplify the inner ones first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4911"/>
              </p:ext>
            </p:extLst>
          </p:nvPr>
        </p:nvGraphicFramePr>
        <p:xfrm>
          <a:off x="1115616" y="5061744"/>
          <a:ext cx="3243263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0" name="Equation" r:id="rId26" imgW="1409400" imgH="291960" progId="Equation.DSMT4">
                  <p:embed/>
                </p:oleObj>
              </mc:Choice>
              <mc:Fallback>
                <p:oleObj name="Equation" r:id="rId26" imgW="140940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61744"/>
                        <a:ext cx="3243263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4911"/>
              </p:ext>
            </p:extLst>
          </p:nvPr>
        </p:nvGraphicFramePr>
        <p:xfrm>
          <a:off x="2004318" y="5667970"/>
          <a:ext cx="22796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1" name="Equation" r:id="rId28" imgW="990360" imgH="279360" progId="Equation.DSMT4">
                  <p:embed/>
                </p:oleObj>
              </mc:Choice>
              <mc:Fallback>
                <p:oleObj name="Equation" r:id="rId28" imgW="99036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318" y="5667970"/>
                        <a:ext cx="227965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788024" y="5158933"/>
            <a:ext cx="40943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Multiply each bracket then subtract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them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4911"/>
              </p:ext>
            </p:extLst>
          </p:nvPr>
        </p:nvGraphicFramePr>
        <p:xfrm>
          <a:off x="2668662" y="6200775"/>
          <a:ext cx="111125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2" name="Equation" r:id="rId30" imgW="482400" imgH="253800" progId="Equation.DSMT4">
                  <p:embed/>
                </p:oleObj>
              </mc:Choice>
              <mc:Fallback>
                <p:oleObj name="Equation" r:id="rId30" imgW="482400" imgH="2538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662" y="6200775"/>
                        <a:ext cx="1111250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4911"/>
              </p:ext>
            </p:extLst>
          </p:nvPr>
        </p:nvGraphicFramePr>
        <p:xfrm>
          <a:off x="3830513" y="6261373"/>
          <a:ext cx="5254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3" name="Equation" r:id="rId32" imgW="228600" imgH="177480" progId="Equation.DSMT4">
                  <p:embed/>
                </p:oleObj>
              </mc:Choice>
              <mc:Fallback>
                <p:oleObj name="Equation" r:id="rId32" imgW="228600" imgH="177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513" y="6261373"/>
                        <a:ext cx="525463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663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9" grpId="1" animBg="1"/>
      <p:bldP spid="10" grpId="0"/>
      <p:bldP spid="10" grpId="1"/>
      <p:bldP spid="12" grpId="0"/>
      <p:bldP spid="15" grpId="0"/>
      <p:bldP spid="16" grpId="0" animBg="1"/>
      <p:bldP spid="16" grpId="1" animBg="1"/>
      <p:bldP spid="22" grpId="0"/>
      <p:bldP spid="23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Given each expression and the process of how it’s simplified, indicate which step the error is at: </a:t>
            </a:r>
            <a:endParaRPr lang="en-CA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362596" y="1628800"/>
          <a:ext cx="22733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9" name="Equation" r:id="rId4" imgW="1143000" imgH="279360" progId="Equation.DSMT4">
                  <p:embed/>
                </p:oleObj>
              </mc:Choice>
              <mc:Fallback>
                <p:oleObj name="Equation" r:id="rId4" imgW="114300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596" y="1628800"/>
                        <a:ext cx="22733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23528" y="2585343"/>
          <a:ext cx="31575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0" name="Equation" r:id="rId6" imgW="1587240" imgH="279360" progId="Equation.DSMT4">
                  <p:embed/>
                </p:oleObj>
              </mc:Choice>
              <mc:Fallback>
                <p:oleObj name="Equation" r:id="rId6" imgW="158724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585343"/>
                        <a:ext cx="315753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95787" y="3284538"/>
          <a:ext cx="30305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1" name="Equation" r:id="rId8" imgW="1523880" imgH="279360" progId="Equation.DSMT4">
                  <p:embed/>
                </p:oleObj>
              </mc:Choice>
              <mc:Fallback>
                <p:oleObj name="Equation" r:id="rId8" imgW="152388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87" y="3284538"/>
                        <a:ext cx="303053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33473" y="4008438"/>
          <a:ext cx="25511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2" name="Equation" r:id="rId10" imgW="1282680" imgH="253800" progId="Equation.DSMT4">
                  <p:embed/>
                </p:oleObj>
              </mc:Choice>
              <mc:Fallback>
                <p:oleObj name="Equation" r:id="rId10" imgW="128268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73" y="4008438"/>
                        <a:ext cx="25511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309311" y="4757738"/>
          <a:ext cx="17684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3" name="Equation" r:id="rId12" imgW="888840" imgH="203040" progId="Equation.DSMT4">
                  <p:embed/>
                </p:oleObj>
              </mc:Choice>
              <mc:Fallback>
                <p:oleObj name="Equation" r:id="rId12" imgW="8888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11" y="4757738"/>
                        <a:ext cx="176847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31750" y="5456238"/>
          <a:ext cx="13636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4" name="Equation" r:id="rId14" imgW="685800" imgH="203040" progId="Equation.DSMT4">
                  <p:embed/>
                </p:oleObj>
              </mc:Choice>
              <mc:Fallback>
                <p:oleObj name="Equation" r:id="rId14" imgW="68580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50" y="5456238"/>
                        <a:ext cx="136366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131884" y="1674813"/>
          <a:ext cx="21971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5" name="Equation" r:id="rId16" imgW="1104840" imgH="317160" progId="Equation.DSMT4">
                  <p:embed/>
                </p:oleObj>
              </mc:Choice>
              <mc:Fallback>
                <p:oleObj name="Equation" r:id="rId16" imgW="110484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1884" y="1674813"/>
                        <a:ext cx="21971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5026207" y="2668588"/>
          <a:ext cx="31321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6" name="Equation" r:id="rId18" imgW="1574640" imgH="279360" progId="Equation.DSMT4">
                  <p:embed/>
                </p:oleObj>
              </mc:Choice>
              <mc:Fallback>
                <p:oleObj name="Equation" r:id="rId18" imgW="15746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207" y="2668588"/>
                        <a:ext cx="313213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985476" y="3368675"/>
          <a:ext cx="27543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7" name="Equation" r:id="rId20" imgW="1384200" imgH="279360" progId="Equation.DSMT4">
                  <p:embed/>
                </p:oleObj>
              </mc:Choice>
              <mc:Fallback>
                <p:oleObj name="Equation" r:id="rId20" imgW="13842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5476" y="3368675"/>
                        <a:ext cx="2754313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994768" y="4116388"/>
          <a:ext cx="22225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8" name="Equation" r:id="rId22" imgW="1117440" imgH="228600" progId="Equation.DSMT4">
                  <p:embed/>
                </p:oleObj>
              </mc:Choice>
              <mc:Fallback>
                <p:oleObj name="Equation" r:id="rId22" imgW="111744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768" y="4116388"/>
                        <a:ext cx="22225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5015620" y="4818063"/>
          <a:ext cx="18192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9" name="Equation" r:id="rId24" imgW="914400" imgH="228600" progId="Equation.DSMT4">
                  <p:embed/>
                </p:oleObj>
              </mc:Choice>
              <mc:Fallback>
                <p:oleObj name="Equation" r:id="rId24" imgW="9144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620" y="4818063"/>
                        <a:ext cx="18192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5009252" y="5529362"/>
          <a:ext cx="20462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0" name="Equation" r:id="rId26" imgW="1028520" imgH="203040" progId="Equation.DSMT4">
                  <p:embed/>
                </p:oleObj>
              </mc:Choice>
              <mc:Fallback>
                <p:oleObj name="Equation" r:id="rId26" imgW="10285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9252" y="5529362"/>
                        <a:ext cx="20462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983613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5021444" y="6139640"/>
          <a:ext cx="19208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1" name="Equation" r:id="rId28" imgW="965160" imgH="203040" progId="Equation.DSMT4">
                  <p:embed/>
                </p:oleObj>
              </mc:Choice>
              <mc:Fallback>
                <p:oleObj name="Equation" r:id="rId28" imgW="96516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444" y="6139640"/>
                        <a:ext cx="19208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471955" y="4810423"/>
            <a:ext cx="23278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The first error is in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step 2.  This should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be +1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886392" y="3336776"/>
            <a:ext cx="537823" cy="47148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Freeform 20"/>
          <p:cNvSpPr/>
          <p:nvPr/>
        </p:nvSpPr>
        <p:spPr>
          <a:xfrm>
            <a:off x="1798675" y="3615070"/>
            <a:ext cx="1057939" cy="1414130"/>
          </a:xfrm>
          <a:custGeom>
            <a:avLst/>
            <a:gdLst>
              <a:gd name="connsiteX0" fmla="*/ 710609 w 1057939"/>
              <a:gd name="connsiteY0" fmla="*/ 1414130 h 1414130"/>
              <a:gd name="connsiteX1" fmla="*/ 40758 w 1057939"/>
              <a:gd name="connsiteY1" fmla="*/ 903767 h 1414130"/>
              <a:gd name="connsiteX2" fmla="*/ 955158 w 1057939"/>
              <a:gd name="connsiteY2" fmla="*/ 393404 h 1414130"/>
              <a:gd name="connsiteX3" fmla="*/ 657446 w 1057939"/>
              <a:gd name="connsiteY3" fmla="*/ 0 h 1414130"/>
              <a:gd name="connsiteX4" fmla="*/ 657446 w 1057939"/>
              <a:gd name="connsiteY4" fmla="*/ 0 h 141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7939" h="1414130">
                <a:moveTo>
                  <a:pt x="710609" y="1414130"/>
                </a:moveTo>
                <a:cubicBezTo>
                  <a:pt x="355304" y="1244009"/>
                  <a:pt x="0" y="1073888"/>
                  <a:pt x="40758" y="903767"/>
                </a:cubicBezTo>
                <a:cubicBezTo>
                  <a:pt x="81516" y="733646"/>
                  <a:pt x="852377" y="544032"/>
                  <a:pt x="955158" y="393404"/>
                </a:cubicBezTo>
                <a:cubicBezTo>
                  <a:pt x="1057939" y="242776"/>
                  <a:pt x="657446" y="0"/>
                  <a:pt x="657446" y="0"/>
                </a:cubicBezTo>
                <a:lnTo>
                  <a:pt x="657446" y="0"/>
                </a:ln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TextBox 21"/>
          <p:cNvSpPr txBox="1"/>
          <p:nvPr/>
        </p:nvSpPr>
        <p:spPr>
          <a:xfrm>
            <a:off x="4277444" y="1939012"/>
            <a:ext cx="149752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This should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be –12 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153150" y="3411225"/>
            <a:ext cx="537823" cy="47148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Freeform 23"/>
          <p:cNvSpPr/>
          <p:nvPr/>
        </p:nvSpPr>
        <p:spPr>
          <a:xfrm>
            <a:off x="5209953" y="2225749"/>
            <a:ext cx="935666" cy="1336158"/>
          </a:xfrm>
          <a:custGeom>
            <a:avLst/>
            <a:gdLst>
              <a:gd name="connsiteX0" fmla="*/ 0 w 935666"/>
              <a:gd name="connsiteY0" fmla="*/ 145311 h 1336158"/>
              <a:gd name="connsiteX1" fmla="*/ 765545 w 935666"/>
              <a:gd name="connsiteY1" fmla="*/ 134679 h 1336158"/>
              <a:gd name="connsiteX2" fmla="*/ 510363 w 935666"/>
              <a:gd name="connsiteY2" fmla="*/ 953386 h 1336158"/>
              <a:gd name="connsiteX3" fmla="*/ 935666 w 935666"/>
              <a:gd name="connsiteY3" fmla="*/ 1336158 h 1336158"/>
              <a:gd name="connsiteX4" fmla="*/ 935666 w 935666"/>
              <a:gd name="connsiteY4" fmla="*/ 1336158 h 1336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5666" h="1336158">
                <a:moveTo>
                  <a:pt x="0" y="145311"/>
                </a:moveTo>
                <a:cubicBezTo>
                  <a:pt x="340242" y="72655"/>
                  <a:pt x="680485" y="0"/>
                  <a:pt x="765545" y="134679"/>
                </a:cubicBezTo>
                <a:cubicBezTo>
                  <a:pt x="850605" y="269358"/>
                  <a:pt x="482010" y="753140"/>
                  <a:pt x="510363" y="953386"/>
                </a:cubicBezTo>
                <a:cubicBezTo>
                  <a:pt x="538717" y="1153633"/>
                  <a:pt x="935666" y="1336158"/>
                  <a:pt x="935666" y="1336158"/>
                </a:cubicBezTo>
                <a:lnTo>
                  <a:pt x="935666" y="1336158"/>
                </a:ln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Box 24"/>
          <p:cNvSpPr txBox="1"/>
          <p:nvPr/>
        </p:nvSpPr>
        <p:spPr>
          <a:xfrm>
            <a:off x="7613884" y="4116387"/>
            <a:ext cx="1430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Exponent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before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multiplying</a:t>
            </a:r>
          </a:p>
          <a:p>
            <a:pPr algn="ctr"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Should be 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4 x 32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6422061" y="4793456"/>
            <a:ext cx="537823" cy="47148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Freeform 26"/>
          <p:cNvSpPr/>
          <p:nvPr/>
        </p:nvSpPr>
        <p:spPr>
          <a:xfrm>
            <a:off x="6964326" y="4490484"/>
            <a:ext cx="829339" cy="643269"/>
          </a:xfrm>
          <a:custGeom>
            <a:avLst/>
            <a:gdLst>
              <a:gd name="connsiteX0" fmla="*/ 829339 w 829339"/>
              <a:gd name="connsiteY0" fmla="*/ 198474 h 643269"/>
              <a:gd name="connsiteX1" fmla="*/ 467832 w 829339"/>
              <a:gd name="connsiteY1" fmla="*/ 60251 h 643269"/>
              <a:gd name="connsiteX2" fmla="*/ 329609 w 829339"/>
              <a:gd name="connsiteY2" fmla="*/ 559981 h 643269"/>
              <a:gd name="connsiteX3" fmla="*/ 0 w 829339"/>
              <a:gd name="connsiteY3" fmla="*/ 559981 h 643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9339" h="643269">
                <a:moveTo>
                  <a:pt x="829339" y="198474"/>
                </a:moveTo>
                <a:cubicBezTo>
                  <a:pt x="690229" y="99237"/>
                  <a:pt x="551120" y="0"/>
                  <a:pt x="467832" y="60251"/>
                </a:cubicBezTo>
                <a:cubicBezTo>
                  <a:pt x="384544" y="120502"/>
                  <a:pt x="407581" y="476693"/>
                  <a:pt x="329609" y="559981"/>
                </a:cubicBezTo>
                <a:cubicBezTo>
                  <a:pt x="251637" y="643269"/>
                  <a:pt x="125818" y="601625"/>
                  <a:pt x="0" y="559981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19" grpId="1" animBg="1"/>
      <p:bldP spid="21" grpId="0" animBg="1"/>
      <p:bldP spid="22" grpId="0"/>
      <p:bldP spid="23" grpId="0" animBg="1"/>
      <p:bldP spid="23" grpId="1" animBg="1"/>
      <p:bldP spid="24" grpId="0" animBg="1"/>
      <p:bldP spid="25" grpId="0"/>
      <p:bldP spid="26" grpId="0" animBg="1"/>
      <p:bldP spid="26" grpId="1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" y="346646"/>
            <a:ext cx="8435280" cy="850106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Ex: Insert Brackets to make the statement true: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19108"/>
              </p:ext>
            </p:extLst>
          </p:nvPr>
        </p:nvGraphicFramePr>
        <p:xfrm>
          <a:off x="179512" y="1331913"/>
          <a:ext cx="48307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6" name="Equation" r:id="rId4" imgW="1790640" imgH="203040" progId="Equation.DSMT4">
                  <p:embed/>
                </p:oleObj>
              </mc:Choice>
              <mc:Fallback>
                <p:oleObj name="Equation" r:id="rId4" imgW="179064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331913"/>
                        <a:ext cx="4830762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944417"/>
              </p:ext>
            </p:extLst>
          </p:nvPr>
        </p:nvGraphicFramePr>
        <p:xfrm>
          <a:off x="138360" y="2953320"/>
          <a:ext cx="486568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7" name="Equation" r:id="rId6" imgW="1803240" imgH="203040" progId="Equation.DSMT4">
                  <p:embed/>
                </p:oleObj>
              </mc:Choice>
              <mc:Fallback>
                <p:oleObj name="Equation" r:id="rId6" imgW="1803240" imgH="2030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60" y="2953320"/>
                        <a:ext cx="4865688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951307"/>
              </p:ext>
            </p:extLst>
          </p:nvPr>
        </p:nvGraphicFramePr>
        <p:xfrm>
          <a:off x="107504" y="4681512"/>
          <a:ext cx="49688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8" name="Equation" r:id="rId8" imgW="1841400" imgH="203040" progId="Equation.DSMT4">
                  <p:embed/>
                </p:oleObj>
              </mc:Choice>
              <mc:Fallback>
                <p:oleObj name="Equation" r:id="rId8" imgW="1841400" imgH="2030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681512"/>
                        <a:ext cx="496887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83613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23728" y="1269132"/>
          <a:ext cx="1327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9" name="Equation" r:id="rId10" imgW="520560" imgH="253800" progId="Equation.DSMT4">
                  <p:embed/>
                </p:oleObj>
              </mc:Choice>
              <mc:Fallback>
                <p:oleObj name="Equation" r:id="rId10" imgW="520560" imgH="2538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269132"/>
                        <a:ext cx="13271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148064" y="1043444"/>
            <a:ext cx="375134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Place the bracket between “4 + 3”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19108"/>
              </p:ext>
            </p:extLst>
          </p:nvPr>
        </p:nvGraphicFramePr>
        <p:xfrm>
          <a:off x="1619672" y="1736676"/>
          <a:ext cx="3357562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0" name="Equation" r:id="rId12" imgW="1244520" imgH="253800" progId="Equation.DSMT4">
                  <p:embed/>
                </p:oleObj>
              </mc:Choice>
              <mc:Fallback>
                <p:oleObj name="Equation" r:id="rId12" imgW="1244520" imgH="253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736676"/>
                        <a:ext cx="3357562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19108"/>
              </p:ext>
            </p:extLst>
          </p:nvPr>
        </p:nvGraphicFramePr>
        <p:xfrm>
          <a:off x="2699792" y="2301503"/>
          <a:ext cx="23288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1" name="Equation" r:id="rId14" imgW="863280" imgH="177480" progId="Equation.DSMT4">
                  <p:embed/>
                </p:oleObj>
              </mc:Choice>
              <mc:Fallback>
                <p:oleObj name="Equation" r:id="rId14" imgW="863280" imgH="177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301503"/>
                        <a:ext cx="232886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5159092" y="2181169"/>
            <a:ext cx="681980" cy="584448"/>
            <a:chOff x="5580112" y="1777132"/>
            <a:chExt cx="750178" cy="584448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5580112" y="2060848"/>
              <a:ext cx="360040" cy="288032"/>
            </a:xfrm>
            <a:prstGeom prst="line">
              <a:avLst/>
            </a:prstGeom>
            <a:ln w="152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834618" y="1777132"/>
              <a:ext cx="495672" cy="584448"/>
            </a:xfrm>
            <a:prstGeom prst="line">
              <a:avLst/>
            </a:prstGeom>
            <a:ln w="152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935843" y="3447843"/>
            <a:ext cx="413606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Place the bracket between “5 – 4 + 3”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409882" y="2867025"/>
          <a:ext cx="21050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2" name="Equation" r:id="rId16" imgW="825480" imgH="253800" progId="Equation.DSMT4">
                  <p:embed/>
                </p:oleObj>
              </mc:Choice>
              <mc:Fallback>
                <p:oleObj name="Equation" r:id="rId16" imgW="825480" imgH="253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882" y="2867025"/>
                        <a:ext cx="21050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19108"/>
              </p:ext>
            </p:extLst>
          </p:nvPr>
        </p:nvGraphicFramePr>
        <p:xfrm>
          <a:off x="1881791" y="3405518"/>
          <a:ext cx="31178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3" name="Equation" r:id="rId18" imgW="1155600" imgH="253800" progId="Equation.DSMT4">
                  <p:embed/>
                </p:oleObj>
              </mc:Choice>
              <mc:Fallback>
                <p:oleObj name="Equation" r:id="rId18" imgW="1155600" imgH="2538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791" y="3405518"/>
                        <a:ext cx="311785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19108"/>
              </p:ext>
            </p:extLst>
          </p:nvPr>
        </p:nvGraphicFramePr>
        <p:xfrm>
          <a:off x="3125911" y="3972768"/>
          <a:ext cx="18843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4" name="Equation" r:id="rId20" imgW="698400" imgH="177480" progId="Equation.DSMT4">
                  <p:embed/>
                </p:oleObj>
              </mc:Choice>
              <mc:Fallback>
                <p:oleObj name="Equation" r:id="rId20" imgW="698400" imgH="177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911" y="3972768"/>
                        <a:ext cx="188436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5180848" y="3861305"/>
            <a:ext cx="681980" cy="584448"/>
            <a:chOff x="5580112" y="1777132"/>
            <a:chExt cx="750178" cy="584448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580112" y="2060848"/>
              <a:ext cx="360040" cy="288032"/>
            </a:xfrm>
            <a:prstGeom prst="line">
              <a:avLst/>
            </a:prstGeom>
            <a:ln w="152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5834618" y="1777132"/>
              <a:ext cx="495672" cy="584448"/>
            </a:xfrm>
            <a:prstGeom prst="line">
              <a:avLst/>
            </a:prstGeom>
            <a:ln w="152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4935843" y="5229200"/>
            <a:ext cx="407194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FF0000"/>
                </a:solidFill>
                <a:latin typeface="+mj-lt"/>
              </a:rPr>
              <a:t>Place the bracket around everything</a:t>
            </a:r>
            <a:br>
              <a:rPr lang="en-CA" dirty="0" smtClean="0">
                <a:solidFill>
                  <a:srgbClr val="FF0000"/>
                </a:solidFill>
                <a:latin typeface="+mj-lt"/>
              </a:rPr>
            </a:br>
            <a:r>
              <a:rPr lang="en-CA" dirty="0" smtClean="0">
                <a:solidFill>
                  <a:srgbClr val="FF0000"/>
                </a:solidFill>
                <a:latin typeface="+mj-lt"/>
              </a:rPr>
              <a:t>except the “2”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88483" y="4603271"/>
          <a:ext cx="30749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5" name="Equation" r:id="rId22" imgW="1206360" imgH="253800" progId="Equation.DSMT4">
                  <p:embed/>
                </p:oleObj>
              </mc:Choice>
              <mc:Fallback>
                <p:oleObj name="Equation" r:id="rId22" imgW="1206360" imgH="2538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83" y="4603271"/>
                        <a:ext cx="307498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19108"/>
              </p:ext>
            </p:extLst>
          </p:nvPr>
        </p:nvGraphicFramePr>
        <p:xfrm>
          <a:off x="2813918" y="5180685"/>
          <a:ext cx="22606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6" name="Equation" r:id="rId24" imgW="838080" imgH="253800" progId="Equation.DSMT4">
                  <p:embed/>
                </p:oleObj>
              </mc:Choice>
              <mc:Fallback>
                <p:oleObj name="Equation" r:id="rId24" imgW="838080" imgH="2538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918" y="5180685"/>
                        <a:ext cx="226060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976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Homework</a:t>
            </a:r>
            <a:endParaRPr lang="en-CA" dirty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4" name="TextBox 3"/>
          <p:cNvSpPr txBox="1"/>
          <p:nvPr/>
        </p:nvSpPr>
        <p:spPr>
          <a:xfrm>
            <a:off x="3983613" y="6581001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/>
              <a:t>Copyright All Rights Reserved Homework Depot at www.BCMath.ca</a:t>
            </a:r>
            <a:endParaRPr lang="en-CA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9pc23"/>
  <p:tag name="ISPRING_RESOURCE_PATHS_HASH" val="d87786715bb7f1c7a358c1a684be96fd391332"/>
  <p:tag name="ISPRING_SCORM_PASSING_SCORE" val="100.0000000000"/>
  <p:tag name="ISPRING_RESOURCE_PATHS_HASH_2" val="f7536fc02055cc6b71b125593bf75703eda57b0"/>
  <p:tag name="ISPRING_ULTRA_SCORM_COURSE_ID" val="A70C24FD-731B-4E27-BFCA-3094C98D7FE1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Section 2.3 Exponents and Order of Operation"/>
  <p:tag name="ISPRING_RESOURCE_PATHS_HASH_PRESENTER" val="7b5edef4c7d1bc462335222bb1d4796d826ea4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634</TotalTime>
  <Words>204</Words>
  <Application>Microsoft Office PowerPoint</Application>
  <PresentationFormat>On-screen Show (4:3)</PresentationFormat>
  <Paragraphs>48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 9 Section 2.3 Exponents &amp; Order of Operations</vt:lpstr>
      <vt:lpstr>Operations with Exponents</vt:lpstr>
      <vt:lpstr>Ex: Evaluate</vt:lpstr>
      <vt:lpstr>Practice: Evaluate </vt:lpstr>
      <vt:lpstr>Given each expression and the process of how it’s simplified, indicate which step the error is at: </vt:lpstr>
      <vt:lpstr>Ex: Insert Brackets to make the statement true:</vt:lpstr>
      <vt:lpstr>Homework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2.3 Exponents and Order of Operation</dc:title>
  <dc:creator>danny young</dc:creator>
  <cp:lastModifiedBy>Danny Young</cp:lastModifiedBy>
  <cp:revision>69</cp:revision>
  <dcterms:created xsi:type="dcterms:W3CDTF">2009-08-23T07:33:47Z</dcterms:created>
  <dcterms:modified xsi:type="dcterms:W3CDTF">2015-03-12T22:09:33Z</dcterms:modified>
</cp:coreProperties>
</file>